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309634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Интерактивное обучение как эффективный метод формирования коммуникативной компетенции на уроке иностранного языка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59832" y="4365104"/>
            <a:ext cx="5904656" cy="2492896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Цыганова Луиза </a:t>
            </a:r>
            <a:r>
              <a:rPr lang="ru-RU" dirty="0" err="1" smtClean="0"/>
              <a:t>Фаридовна</a:t>
            </a:r>
            <a:endParaRPr lang="ru-RU" dirty="0" smtClean="0"/>
          </a:p>
          <a:p>
            <a:pPr algn="r"/>
            <a:r>
              <a:rPr lang="ru-RU" dirty="0" smtClean="0"/>
              <a:t>Учитель немецкого языка МБОУ «Средняя общеобразовательная школа №72 с углубленным изучением немецкого языка» Советского района </a:t>
            </a:r>
            <a:r>
              <a:rPr lang="ru-RU" dirty="0" err="1" smtClean="0"/>
              <a:t>г.Казани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085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развитие коммуникативной компетенции учащихся, то есть овладение иностранным языком как средством общения.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Основная цель обучения иностранному языку в школе: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28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204865"/>
            <a:ext cx="7408333" cy="3600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это способ познания, осуществляемый в формах совместной деятельности обучающихся. Все участники образовательного процесса взаимодействуют друг с другом, обмениваются информацией, совместно решают проблемы, моделируют ситуации, погружаются в реальную атмосферу делового сотрудничества по разрешению проблем.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Интерактивное</a:t>
            </a:r>
            <a:r>
              <a:rPr lang="ru-RU" dirty="0" smtClean="0"/>
              <a:t> обучение -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849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создание условий, в которых учащийся сам будет открывать, приобретать и конструировать знания.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Цель интерактивного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обучения -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29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1916832"/>
            <a:ext cx="7408333" cy="4536504"/>
          </a:xfrm>
        </p:spPr>
        <p:txBody>
          <a:bodyPr>
            <a:normAutofit lnSpcReduction="1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диалогическое </a:t>
            </a:r>
            <a:r>
              <a:rPr lang="ru-RU" b="1" dirty="0" smtClean="0">
                <a:solidFill>
                  <a:srgbClr val="002060"/>
                </a:solidFill>
              </a:rPr>
              <a:t>взаимодействие;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работа </a:t>
            </a:r>
            <a:r>
              <a:rPr lang="ru-RU" b="1" dirty="0">
                <a:solidFill>
                  <a:srgbClr val="002060"/>
                </a:solidFill>
              </a:rPr>
              <a:t>в малых группах на основе кооперации и </a:t>
            </a:r>
            <a:r>
              <a:rPr lang="ru-RU" b="1" dirty="0" smtClean="0">
                <a:solidFill>
                  <a:srgbClr val="002060"/>
                </a:solidFill>
              </a:rPr>
              <a:t>сотрудничества;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активно-ролевая </a:t>
            </a:r>
            <a:r>
              <a:rPr lang="ru-RU" b="1" dirty="0">
                <a:solidFill>
                  <a:srgbClr val="002060"/>
                </a:solidFill>
              </a:rPr>
              <a:t>(</a:t>
            </a:r>
            <a:r>
              <a:rPr lang="ru-RU" b="1" dirty="0" smtClean="0">
                <a:solidFill>
                  <a:srgbClr val="002060"/>
                </a:solidFill>
              </a:rPr>
              <a:t>игровая) </a:t>
            </a:r>
            <a:r>
              <a:rPr lang="ru-RU" b="1" dirty="0">
                <a:solidFill>
                  <a:srgbClr val="002060"/>
                </a:solidFill>
              </a:rPr>
              <a:t>организацию </a:t>
            </a:r>
            <a:r>
              <a:rPr lang="ru-RU" b="1" dirty="0" smtClean="0">
                <a:solidFill>
                  <a:srgbClr val="002060"/>
                </a:solidFill>
              </a:rPr>
              <a:t>обучения</a:t>
            </a:r>
          </a:p>
          <a:p>
            <a:r>
              <a:rPr lang="ru-RU" b="1" dirty="0" err="1" smtClean="0">
                <a:solidFill>
                  <a:srgbClr val="002060"/>
                </a:solidFill>
              </a:rPr>
              <a:t>тренинговая</a:t>
            </a:r>
            <a:r>
              <a:rPr lang="ru-RU" b="1" dirty="0" smtClean="0">
                <a:solidFill>
                  <a:srgbClr val="002060"/>
                </a:solidFill>
              </a:rPr>
              <a:t> организация </a:t>
            </a:r>
            <a:r>
              <a:rPr lang="ru-RU" b="1" dirty="0">
                <a:solidFill>
                  <a:srgbClr val="002060"/>
                </a:solidFill>
              </a:rPr>
              <a:t>учебного </a:t>
            </a:r>
            <a:r>
              <a:rPr lang="ru-RU" b="1" dirty="0" smtClean="0">
                <a:solidFill>
                  <a:srgbClr val="002060"/>
                </a:solidFill>
              </a:rPr>
              <a:t>процесса;</a:t>
            </a:r>
          </a:p>
          <a:p>
            <a:r>
              <a:rPr lang="ru-RU" b="1" dirty="0">
                <a:solidFill>
                  <a:srgbClr val="002060"/>
                </a:solidFill>
              </a:rPr>
              <a:t>изменение традиционной роли преподавателя в учебном процессе, переход к демократическому стилю </a:t>
            </a:r>
            <a:r>
              <a:rPr lang="ru-RU" b="1" dirty="0" smtClean="0">
                <a:solidFill>
                  <a:srgbClr val="002060"/>
                </a:solidFill>
              </a:rPr>
              <a:t>общения;</a:t>
            </a:r>
          </a:p>
          <a:p>
            <a:r>
              <a:rPr lang="ru-RU" b="1" dirty="0">
                <a:solidFill>
                  <a:srgbClr val="002060"/>
                </a:solidFill>
              </a:rPr>
              <a:t>рефлективность обучения, сознательное и критическое осмысление действия, его мотивов, качества и результатов,  как со стороны преподавателя, так и учащихся.</a:t>
            </a:r>
            <a:endParaRPr lang="ru-RU" b="1" dirty="0" smtClean="0">
              <a:solidFill>
                <a:srgbClr val="002060"/>
              </a:solidFill>
            </a:endParaRPr>
          </a:p>
          <a:p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принципы интерактивного обучения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171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2675467"/>
            <a:ext cx="8352928" cy="3450696"/>
          </a:xfrm>
        </p:spPr>
        <p:txBody>
          <a:bodyPr/>
          <a:lstStyle/>
          <a:p>
            <a:r>
              <a:rPr lang="ru-RU" b="1" dirty="0" smtClean="0"/>
              <a:t>Дискуссионные;</a:t>
            </a:r>
          </a:p>
          <a:p>
            <a:r>
              <a:rPr lang="ru-RU" b="1" dirty="0" smtClean="0"/>
              <a:t>Игровые;</a:t>
            </a:r>
          </a:p>
          <a:p>
            <a:r>
              <a:rPr lang="ru-RU" b="1" dirty="0" err="1" smtClean="0"/>
              <a:t>Тренинговые</a:t>
            </a:r>
            <a:r>
              <a:rPr lang="ru-RU" b="1" dirty="0" smtClean="0"/>
              <a:t>;</a:t>
            </a:r>
          </a:p>
          <a:p>
            <a:r>
              <a:rPr lang="ru-RU" b="1" dirty="0"/>
              <a:t>С</a:t>
            </a:r>
            <a:r>
              <a:rPr lang="ru-RU" b="1" dirty="0" smtClean="0"/>
              <a:t>оциальные </a:t>
            </a:r>
            <a:r>
              <a:rPr lang="ru-RU" b="1" dirty="0"/>
              <a:t>проекты и другие внеурочные методы </a:t>
            </a:r>
            <a:r>
              <a:rPr lang="ru-RU" b="1" dirty="0" smtClean="0"/>
              <a:t>обучения.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Приемы и методы интерактивного обучения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325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6442775"/>
              </p:ext>
            </p:extLst>
          </p:nvPr>
        </p:nvGraphicFramePr>
        <p:xfrm>
          <a:off x="539552" y="1628800"/>
          <a:ext cx="8136904" cy="4968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8452"/>
                <a:gridCol w="4068452"/>
              </a:tblGrid>
              <a:tr h="2442872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lang="de-D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Station</a:t>
                      </a:r>
                    </a:p>
                    <a:p>
                      <a:endParaRPr lang="de-DE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de-DE" sz="3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Wer ist das in Europa</a:t>
                      </a:r>
                      <a:r>
                        <a:rPr lang="ru-RU" sz="3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?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de-D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.Station</a:t>
                      </a:r>
                    </a:p>
                    <a:p>
                      <a:endParaRPr lang="de-DE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de-DE" sz="3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Europa</a:t>
                      </a:r>
                      <a:r>
                        <a:rPr lang="ru-RU" sz="3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lang="de-DE" sz="3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Puzzle</a:t>
                      </a:r>
                      <a:endParaRPr lang="de-DE" sz="36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25680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Station</a:t>
                      </a:r>
                    </a:p>
                    <a:p>
                      <a:pPr algn="ctr"/>
                      <a:r>
                        <a:rPr lang="de-DE" sz="320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Europäische Literatur und Musik – Woher kommt der Autor oder Sänger?</a:t>
                      </a:r>
                      <a:endParaRPr lang="ru-RU" sz="3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Station</a:t>
                      </a:r>
                    </a:p>
                    <a:p>
                      <a:r>
                        <a:rPr lang="de-DE" sz="320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Internationale Küche – Zu Welchem Land in Europa Gehört jedes Gericht</a:t>
                      </a:r>
                      <a:endParaRPr lang="ru-RU" sz="3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Stationarbeit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469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27</TotalTime>
  <Words>249</Words>
  <Application>Microsoft Office PowerPoint</Application>
  <PresentationFormat>Экран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Волна</vt:lpstr>
      <vt:lpstr>Интерактивное обучение как эффективный метод формирования коммуникативной компетенции на уроке иностранного языка</vt:lpstr>
      <vt:lpstr>Основная цель обучения иностранному языку в школе:</vt:lpstr>
      <vt:lpstr>Интерактивное обучение - </vt:lpstr>
      <vt:lpstr>Цель интерактивного обучения -  </vt:lpstr>
      <vt:lpstr>Основные принципы интерактивного обучения</vt:lpstr>
      <vt:lpstr>Приемы и методы интерактивного обучения</vt:lpstr>
      <vt:lpstr>Stationarbeit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Интерактивное обучение как эффективный метод формирования коммуникативной компетенции на уроке иностранного языка</dc:title>
  <dc:creator>Серега</dc:creator>
  <cp:lastModifiedBy>comp5</cp:lastModifiedBy>
  <cp:revision>5</cp:revision>
  <dcterms:created xsi:type="dcterms:W3CDTF">2015-02-28T14:51:33Z</dcterms:created>
  <dcterms:modified xsi:type="dcterms:W3CDTF">2015-11-19T10:15:54Z</dcterms:modified>
</cp:coreProperties>
</file>